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2"/>
  </p:notesMasterIdLst>
  <p:handoutMasterIdLst>
    <p:handoutMasterId r:id="rId23"/>
  </p:handoutMasterIdLst>
  <p:sldIdLst>
    <p:sldId id="267" r:id="rId5"/>
    <p:sldId id="269" r:id="rId6"/>
    <p:sldId id="271" r:id="rId7"/>
    <p:sldId id="273" r:id="rId8"/>
    <p:sldId id="272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70" r:id="rId19"/>
    <p:sldId id="284" r:id="rId20"/>
    <p:sldId id="283" r:id="rId21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599" autoAdjust="0"/>
  </p:normalViewPr>
  <p:slideViewPr>
    <p:cSldViewPr>
      <p:cViewPr varScale="1">
        <p:scale>
          <a:sx n="73" d="100"/>
          <a:sy n="73" d="100"/>
        </p:scale>
        <p:origin x="576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Csoport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lipszis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Ellipszis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Csoport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Csoport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lipszis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Csoport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lipszis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Csoport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Téglalap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Lekerekített téglalap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2016.08.01.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apasmamasmagazin.hu/lelekmorzsak/nem-vagy-lusta/" TargetMode="External"/><Relationship Id="rId13" Type="http://schemas.openxmlformats.org/officeDocument/2006/relationships/hyperlink" Target="https://szallas.hu/programok/vizsolyi-biblia-latogatokozpont-vizsoly-p3079" TargetMode="External"/><Relationship Id="rId3" Type="http://schemas.openxmlformats.org/officeDocument/2006/relationships/hyperlink" Target="https://mersz.hu/blog/category/dolgozat/" TargetMode="External"/><Relationship Id="rId7" Type="http://schemas.openxmlformats.org/officeDocument/2006/relationships/hyperlink" Target="https://hmn.wiki/hu/Chaff" TargetMode="External"/><Relationship Id="rId12" Type="http://schemas.openxmlformats.org/officeDocument/2006/relationships/hyperlink" Target="https://www.molnarfaiskola.hu/hu/gyumolcsfak/eheto-termesu-cserjek/fugefa/" TargetMode="External"/><Relationship Id="rId2" Type="http://schemas.openxmlformats.org/officeDocument/2006/relationships/hyperlink" Target="http://mariaesmarta.ro/nu72/gyerekold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torim.hu/2018/03/22/heti-szakasz-marcius-24-en-cav/" TargetMode="External"/><Relationship Id="rId11" Type="http://schemas.openxmlformats.org/officeDocument/2006/relationships/hyperlink" Target="https://bzsh.hu/2016/04/22/ma-este-bekoszont-peszach-unnepe/" TargetMode="External"/><Relationship Id="rId5" Type="http://schemas.openxmlformats.org/officeDocument/2006/relationships/hyperlink" Target="https://hang.hu/publicisztika/nagypenteki-kep-husveti-tekintet-115482" TargetMode="External"/><Relationship Id="rId10" Type="http://schemas.openxmlformats.org/officeDocument/2006/relationships/hyperlink" Target="https://hu.wikipedia.org/wiki/D%C3%A1vid_zsid%C3%B3_kir%C3%A1ly" TargetMode="External"/><Relationship Id="rId4" Type="http://schemas.openxmlformats.org/officeDocument/2006/relationships/hyperlink" Target="https://www.supercoloring.com/hu/kifestok/kigyo-2" TargetMode="External"/><Relationship Id="rId9" Type="http://schemas.openxmlformats.org/officeDocument/2006/relationships/hyperlink" Target="https://pixabay.com/hu/illustrations/l%C3%A1bnyom-l%C3%A1bnyomok-l%C3%A1b-fekete-220254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1884" y="620688"/>
            <a:ext cx="9435241" cy="803917"/>
          </a:xfrm>
        </p:spPr>
        <p:txBody>
          <a:bodyPr rtlCol="0"/>
          <a:lstStyle/>
          <a:p>
            <a:r>
              <a:rPr lang="hu-HU" dirty="0" smtClean="0"/>
              <a:t>„Érted</a:t>
            </a:r>
            <a:r>
              <a:rPr lang="hu-HU" dirty="0"/>
              <a:t>, amit </a:t>
            </a:r>
            <a:r>
              <a:rPr lang="hu-HU" dirty="0" smtClean="0"/>
              <a:t>olvasol?”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86700" y="4941168"/>
            <a:ext cx="2301139" cy="991077"/>
          </a:xfrm>
        </p:spPr>
        <p:txBody>
          <a:bodyPr rtlCol="0">
            <a:normAutofit/>
          </a:bodyPr>
          <a:lstStyle/>
          <a:p>
            <a:pPr algn="r"/>
            <a:r>
              <a:rPr lang="hu" sz="2800" dirty="0" smtClean="0">
                <a:latin typeface="Garamond" panose="02020404030301010803" pitchFamily="18" charset="0"/>
              </a:rPr>
              <a:t>(</a:t>
            </a:r>
            <a:r>
              <a:rPr lang="hu-HU" sz="2800" cap="none" dirty="0" smtClean="0">
                <a:solidFill>
                  <a:srgbClr val="FFEDB9"/>
                </a:solidFill>
                <a:ea typeface="+mj-ea"/>
                <a:cs typeface="+mj-cs"/>
              </a:rPr>
              <a:t>ApCsel </a:t>
            </a:r>
            <a:r>
              <a:rPr lang="hu" sz="2800" dirty="0" smtClean="0">
                <a:latin typeface="Garamond" panose="02020404030301010803" pitchFamily="18" charset="0"/>
              </a:rPr>
              <a:t>8,30)</a:t>
            </a:r>
            <a:endParaRPr lang="hu" sz="2800" dirty="0"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40" y="1700808"/>
            <a:ext cx="4752528" cy="311290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9756" y="609329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90000"/>
                  </a:schemeClr>
                </a:solidFill>
              </a:rPr>
              <a:t>Zólyomi-Katona Theodóra</a:t>
            </a:r>
            <a:endParaRPr lang="hu-H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neki adja </a:t>
            </a:r>
            <a:r>
              <a:rPr lang="hu-HU" sz="4000" dirty="0" err="1"/>
              <a:t>atyjának</a:t>
            </a:r>
            <a:r>
              <a:rPr lang="hu-HU" sz="4000" dirty="0"/>
              <a:t>, Dávidnak </a:t>
            </a:r>
            <a:r>
              <a:rPr lang="hu-HU" sz="4000" dirty="0" smtClean="0"/>
              <a:t>trónját</a:t>
            </a:r>
            <a:br>
              <a:rPr lang="hu-HU" sz="4000" dirty="0" smtClean="0"/>
            </a:br>
            <a:r>
              <a:rPr lang="hu-HU" sz="2000" dirty="0" smtClean="0"/>
              <a:t>(</a:t>
            </a:r>
            <a:r>
              <a:rPr lang="hu-HU" sz="2000" dirty="0" err="1" smtClean="0"/>
              <a:t>Lk</a:t>
            </a:r>
            <a:r>
              <a:rPr lang="hu-HU" sz="2000" dirty="0" smtClean="0"/>
              <a:t> </a:t>
            </a:r>
            <a:r>
              <a:rPr lang="hu-HU" sz="2000" dirty="0"/>
              <a:t>1,26-34 • Angyali </a:t>
            </a:r>
            <a:r>
              <a:rPr lang="hu-HU" sz="2000" dirty="0" smtClean="0"/>
              <a:t>üdvözlet)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7789" y="1803400"/>
            <a:ext cx="3888432" cy="4267200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dirty="0"/>
              <a:t>Isten az apjának adja fiának trónját</a:t>
            </a:r>
          </a:p>
          <a:p>
            <a:r>
              <a:rPr lang="pl-PL" dirty="0"/>
              <a:t>az </a:t>
            </a:r>
            <a:r>
              <a:rPr lang="pl-PL" dirty="0" smtClean="0"/>
              <a:t>Istennek </a:t>
            </a:r>
            <a:r>
              <a:rPr lang="pl-PL" dirty="0"/>
              <a:t>adja D. trónját</a:t>
            </a:r>
          </a:p>
          <a:p>
            <a:r>
              <a:rPr lang="hu-HU" dirty="0" err="1" smtClean="0"/>
              <a:t>odadja</a:t>
            </a:r>
            <a:r>
              <a:rPr lang="hu-HU" dirty="0" smtClean="0"/>
              <a:t> </a:t>
            </a:r>
            <a:r>
              <a:rPr lang="hu-HU" dirty="0"/>
              <a:t>apjának, Dávid helyét</a:t>
            </a:r>
          </a:p>
          <a:p>
            <a:r>
              <a:rPr lang="hu-HU" dirty="0"/>
              <a:t>Dávidnak adja apja a trónt</a:t>
            </a:r>
          </a:p>
          <a:p>
            <a:r>
              <a:rPr lang="hu-HU" dirty="0"/>
              <a:t>az apjának adja D. trónját</a:t>
            </a:r>
          </a:p>
          <a:p>
            <a:r>
              <a:rPr lang="hu-HU" dirty="0" smtClean="0"/>
              <a:t>elvesztette</a:t>
            </a: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462564" y="2348880"/>
            <a:ext cx="4248472" cy="372172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D. trónját az Atyának adják</a:t>
            </a:r>
          </a:p>
          <a:p>
            <a:r>
              <a:rPr lang="hu-HU" dirty="0"/>
              <a:t>neki adja fivérének </a:t>
            </a:r>
            <a:r>
              <a:rPr lang="hu-HU" dirty="0" smtClean="0"/>
              <a:t>trónját</a:t>
            </a:r>
          </a:p>
          <a:p>
            <a:r>
              <a:rPr lang="hu-HU" dirty="0"/>
              <a:t>a fiának, </a:t>
            </a:r>
            <a:r>
              <a:rPr lang="hu-HU" dirty="0" smtClean="0"/>
              <a:t>Dávidnak </a:t>
            </a:r>
            <a:r>
              <a:rPr lang="hu-HU" dirty="0" smtClean="0"/>
              <a:t>trónját</a:t>
            </a:r>
          </a:p>
          <a:p>
            <a:r>
              <a:rPr lang="hu-HU" dirty="0"/>
              <a:t>Józsefnek adja D. hatalmát</a:t>
            </a:r>
          </a:p>
          <a:p>
            <a:endParaRPr lang="hu-HU" dirty="0" smtClean="0"/>
          </a:p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valaki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megkapja a trónt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1002197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>
                <a:solidFill>
                  <a:srgbClr val="6A3A20"/>
                </a:solidFill>
              </a:rPr>
              <a:t>6</a:t>
            </a:r>
            <a:r>
              <a:rPr lang="hu-HU" sz="8000" dirty="0" smtClean="0">
                <a:solidFill>
                  <a:srgbClr val="6A3A20"/>
                </a:solidFill>
              </a:rPr>
              <a:t>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301" y="2686633"/>
            <a:ext cx="2000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a húsvét </a:t>
            </a:r>
            <a:r>
              <a:rPr lang="hu-HU" sz="4000" dirty="0" smtClean="0"/>
              <a:t>ünnepére </a:t>
            </a:r>
            <a:r>
              <a:rPr lang="hu-HU" sz="2000" dirty="0" smtClean="0"/>
              <a:t>(</a:t>
            </a:r>
            <a:r>
              <a:rPr lang="hu-HU" sz="2000" dirty="0" err="1" smtClean="0"/>
              <a:t>Lk</a:t>
            </a:r>
            <a:r>
              <a:rPr lang="hu-HU" sz="2000" dirty="0" smtClean="0"/>
              <a:t> </a:t>
            </a:r>
            <a:r>
              <a:rPr lang="hu-HU" sz="2000" dirty="0"/>
              <a:t>2,41-52 • A 12 éves Jézus a </a:t>
            </a:r>
            <a:r>
              <a:rPr lang="hu-HU" sz="2000" dirty="0" smtClean="0"/>
              <a:t>templomban)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9797" y="1803400"/>
            <a:ext cx="3744415" cy="4267200"/>
          </a:xfrm>
        </p:spPr>
        <p:txBody>
          <a:bodyPr>
            <a:normAutofit/>
          </a:bodyPr>
          <a:lstStyle/>
          <a:p>
            <a:r>
              <a:rPr lang="hu-HU" dirty="0"/>
              <a:t>Egyiptom felszabadulása</a:t>
            </a:r>
          </a:p>
          <a:p>
            <a:r>
              <a:rPr lang="hu-HU" dirty="0" smtClean="0"/>
              <a:t>Jézus </a:t>
            </a:r>
            <a:r>
              <a:rPr lang="hu-HU" dirty="0"/>
              <a:t>feltámadására</a:t>
            </a:r>
          </a:p>
          <a:p>
            <a:r>
              <a:rPr lang="hu-HU" dirty="0" smtClean="0"/>
              <a:t>Jézus </a:t>
            </a:r>
            <a:r>
              <a:rPr lang="hu-HU" dirty="0"/>
              <a:t>eljövetelére</a:t>
            </a:r>
          </a:p>
          <a:p>
            <a:r>
              <a:rPr lang="hu-HU" dirty="0" smtClean="0"/>
              <a:t>Jézus </a:t>
            </a:r>
            <a:r>
              <a:rPr lang="hu-HU" dirty="0"/>
              <a:t>halálának évfordulójára</a:t>
            </a:r>
          </a:p>
          <a:p>
            <a:r>
              <a:rPr lang="hu-HU" dirty="0" smtClean="0"/>
              <a:t>népszámlálásra</a:t>
            </a:r>
            <a:endParaRPr lang="hu-HU" dirty="0"/>
          </a:p>
          <a:p>
            <a:r>
              <a:rPr lang="hu-HU" dirty="0" smtClean="0"/>
              <a:t>születésnapra</a:t>
            </a: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63680" y="1803400"/>
            <a:ext cx="4703340" cy="4267200"/>
          </a:xfrm>
        </p:spPr>
        <p:txBody>
          <a:bodyPr>
            <a:normAutofit/>
          </a:bodyPr>
          <a:lstStyle/>
          <a:p>
            <a:r>
              <a:rPr lang="hu-HU" dirty="0" smtClean="0"/>
              <a:t>evés-ivás </a:t>
            </a:r>
            <a:r>
              <a:rPr lang="hu-HU" dirty="0"/>
              <a:t>ünnep</a:t>
            </a:r>
          </a:p>
          <a:p>
            <a:r>
              <a:rPr lang="hu-HU" dirty="0"/>
              <a:t>böjt</a:t>
            </a:r>
          </a:p>
          <a:p>
            <a:r>
              <a:rPr lang="hu-HU" dirty="0"/>
              <a:t>az ünnepi böjtölésre</a:t>
            </a:r>
          </a:p>
          <a:p>
            <a:r>
              <a:rPr lang="hu-HU" dirty="0"/>
              <a:t>sonka, tojás, kalács</a:t>
            </a:r>
          </a:p>
          <a:p>
            <a:r>
              <a:rPr lang="hu-HU" dirty="0" smtClean="0"/>
              <a:t>locsolkodásra</a:t>
            </a:r>
            <a:endParaRPr lang="hu-HU" dirty="0"/>
          </a:p>
          <a:p>
            <a:r>
              <a:rPr lang="hu-HU" dirty="0"/>
              <a:t>mivel ez egy keresztény ünnep, így elmentek a szülőhazába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942887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>
                <a:solidFill>
                  <a:srgbClr val="6A3A20"/>
                </a:solidFill>
              </a:rPr>
              <a:t>7</a:t>
            </a:r>
            <a:r>
              <a:rPr lang="hu-HU" sz="8000" dirty="0" smtClean="0">
                <a:solidFill>
                  <a:srgbClr val="6A3A20"/>
                </a:solidFill>
              </a:rPr>
              <a:t>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3573016"/>
            <a:ext cx="2857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megaláztatik </a:t>
            </a:r>
            <a:r>
              <a:rPr lang="hu-HU" sz="2000" dirty="0" smtClean="0"/>
              <a:t>(</a:t>
            </a:r>
            <a:r>
              <a:rPr lang="hu-HU" sz="2000" dirty="0" err="1" smtClean="0"/>
              <a:t>Lk</a:t>
            </a:r>
            <a:r>
              <a:rPr lang="hu-HU" sz="2000" dirty="0" smtClean="0"/>
              <a:t> </a:t>
            </a:r>
            <a:r>
              <a:rPr lang="hu-HU" sz="2000" dirty="0"/>
              <a:t>14,7-14 • Fő helyek)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letérdel</a:t>
            </a:r>
          </a:p>
          <a:p>
            <a:r>
              <a:rPr lang="hu-HU" dirty="0" smtClean="0"/>
              <a:t>kicsúfolják</a:t>
            </a:r>
          </a:p>
          <a:p>
            <a:r>
              <a:rPr lang="hu-HU" dirty="0" smtClean="0"/>
              <a:t>lealázzák</a:t>
            </a:r>
          </a:p>
          <a:p>
            <a:r>
              <a:rPr lang="hu-HU" dirty="0"/>
              <a:t>elárulják, kibeszélik</a:t>
            </a:r>
          </a:p>
          <a:p>
            <a:r>
              <a:rPr lang="hu-HU" dirty="0" smtClean="0"/>
              <a:t>pofára </a:t>
            </a:r>
            <a:r>
              <a:rPr lang="hu-HU" dirty="0"/>
              <a:t>esik</a:t>
            </a:r>
          </a:p>
          <a:p>
            <a:r>
              <a:rPr lang="hu-HU" dirty="0"/>
              <a:t>koppan, beég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38428" y="2348880"/>
            <a:ext cx="4731514" cy="3721720"/>
          </a:xfrm>
        </p:spPr>
        <p:txBody>
          <a:bodyPr>
            <a:normAutofit/>
          </a:bodyPr>
          <a:lstStyle/>
          <a:p>
            <a:r>
              <a:rPr lang="hu-HU" dirty="0"/>
              <a:t>meg lesz </a:t>
            </a:r>
            <a:r>
              <a:rPr lang="hu-HU" dirty="0" err="1"/>
              <a:t>alázódva</a:t>
            </a:r>
            <a:endParaRPr lang="hu-HU" dirty="0"/>
          </a:p>
          <a:p>
            <a:r>
              <a:rPr lang="hu-HU" dirty="0" err="1"/>
              <a:t>megszégyenedik</a:t>
            </a:r>
            <a:endParaRPr lang="hu-HU" dirty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997389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 smtClean="0">
                <a:solidFill>
                  <a:srgbClr val="6A3A20"/>
                </a:solidFill>
              </a:rPr>
              <a:t>8.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3717032"/>
            <a:ext cx="2539951" cy="25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gondoljatok a fügefára </a:t>
            </a:r>
            <a:r>
              <a:rPr lang="hu-HU" sz="2000" dirty="0"/>
              <a:t>(</a:t>
            </a:r>
            <a:r>
              <a:rPr lang="hu-HU" sz="2000" dirty="0" err="1"/>
              <a:t>Lk</a:t>
            </a:r>
            <a:r>
              <a:rPr lang="hu-HU" sz="2000" dirty="0"/>
              <a:t> 21,29-38 • Fügefa példája)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7789" y="1803400"/>
            <a:ext cx="2520280" cy="4267200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Isten</a:t>
            </a:r>
          </a:p>
          <a:p>
            <a:r>
              <a:rPr lang="hu-HU" dirty="0"/>
              <a:t>ember, Jézus</a:t>
            </a:r>
          </a:p>
          <a:p>
            <a:r>
              <a:rPr lang="hu-HU" dirty="0" smtClean="0"/>
              <a:t>anyám</a:t>
            </a:r>
            <a:endParaRPr lang="hu-HU" dirty="0"/>
          </a:p>
          <a:p>
            <a:r>
              <a:rPr lang="hu-HU" dirty="0"/>
              <a:t>példakép</a:t>
            </a:r>
          </a:p>
          <a:p>
            <a:r>
              <a:rPr lang="hu-HU" dirty="0" smtClean="0"/>
              <a:t>égi </a:t>
            </a:r>
            <a:r>
              <a:rPr lang="hu-HU" dirty="0"/>
              <a:t>jel</a:t>
            </a:r>
          </a:p>
          <a:p>
            <a:r>
              <a:rPr lang="hu-HU" dirty="0" smtClean="0"/>
              <a:t>életfája</a:t>
            </a: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182644" y="2492896"/>
            <a:ext cx="3240360" cy="3577704"/>
          </a:xfrm>
        </p:spPr>
        <p:txBody>
          <a:bodyPr>
            <a:normAutofit/>
          </a:bodyPr>
          <a:lstStyle/>
          <a:p>
            <a:r>
              <a:rPr lang="hu-HU" dirty="0"/>
              <a:t>különc, kivetett</a:t>
            </a:r>
          </a:p>
          <a:p>
            <a:r>
              <a:rPr lang="hu-HU" dirty="0" smtClean="0"/>
              <a:t>a </a:t>
            </a:r>
            <a:r>
              <a:rPr lang="hu-HU" dirty="0"/>
              <a:t>kor rajzi ábrázolása</a:t>
            </a:r>
          </a:p>
          <a:p>
            <a:r>
              <a:rPr lang="hu-HU" dirty="0" smtClean="0"/>
              <a:t>almafa </a:t>
            </a:r>
            <a:r>
              <a:rPr lang="hu-HU" dirty="0"/>
              <a:t>(Ádám és Éva)</a:t>
            </a:r>
          </a:p>
          <a:p>
            <a:r>
              <a:rPr lang="it-IT" dirty="0" smtClean="0"/>
              <a:t>fa</a:t>
            </a:r>
            <a:r>
              <a:rPr lang="it-IT" dirty="0"/>
              <a:t>, aminek a gyümölcse füge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1008609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>
                <a:solidFill>
                  <a:srgbClr val="6A3A20"/>
                </a:solidFill>
              </a:rPr>
              <a:t>9</a:t>
            </a:r>
            <a:r>
              <a:rPr lang="hu-HU" sz="8000" dirty="0" smtClean="0">
                <a:solidFill>
                  <a:srgbClr val="6A3A20"/>
                </a:solidFill>
              </a:rPr>
              <a:t>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970" y="2492896"/>
            <a:ext cx="4560168" cy="34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angyalok nyelvén </a:t>
            </a:r>
            <a:r>
              <a:rPr lang="hu-HU" sz="2000" dirty="0"/>
              <a:t>(1 Kor 13,1-13 • Szeretethimnusz)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9796" y="1803400"/>
            <a:ext cx="3894333" cy="42672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Isten nyelvén</a:t>
            </a:r>
          </a:p>
          <a:p>
            <a:r>
              <a:rPr lang="hu-HU" dirty="0"/>
              <a:t>a szeretők nyelvén</a:t>
            </a:r>
          </a:p>
          <a:p>
            <a:r>
              <a:rPr lang="hu-HU" dirty="0"/>
              <a:t>tündérek beszédén</a:t>
            </a:r>
          </a:p>
          <a:p>
            <a:r>
              <a:rPr lang="hu-HU" dirty="0" smtClean="0"/>
              <a:t>jólelkű </a:t>
            </a:r>
            <a:r>
              <a:rPr lang="hu-HU" dirty="0"/>
              <a:t>teremtmények által elmondott</a:t>
            </a:r>
          </a:p>
          <a:p>
            <a:r>
              <a:rPr lang="hu-HU" dirty="0"/>
              <a:t>elegáns beszéd, magasztos nyelv</a:t>
            </a:r>
          </a:p>
          <a:p>
            <a:r>
              <a:rPr lang="hu-HU" dirty="0" smtClean="0"/>
              <a:t>isteni </a:t>
            </a:r>
            <a:r>
              <a:rPr lang="hu-HU" dirty="0"/>
              <a:t>nyelven, keresztény megfogalmazásban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34572" y="2204864"/>
            <a:ext cx="4032448" cy="386573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akik már nem élnek köztünk, azok nyelve</a:t>
            </a:r>
          </a:p>
          <a:p>
            <a:r>
              <a:rPr lang="hu-HU" dirty="0" smtClean="0"/>
              <a:t>szép </a:t>
            </a:r>
            <a:r>
              <a:rPr lang="hu-HU" dirty="0"/>
              <a:t>szavak, de mégsem gondolják komolyan</a:t>
            </a:r>
          </a:p>
          <a:p>
            <a:r>
              <a:rPr lang="hu-HU" dirty="0"/>
              <a:t>bibliai nyelven, ami megérinti az ember lelkét</a:t>
            </a:r>
          </a:p>
          <a:p>
            <a:r>
              <a:rPr lang="hu-HU" dirty="0"/>
              <a:t>szentbeszéd</a:t>
            </a:r>
          </a:p>
          <a:p>
            <a:r>
              <a:rPr lang="hu-HU" dirty="0" smtClean="0"/>
              <a:t>Isten </a:t>
            </a:r>
            <a:r>
              <a:rPr lang="hu-HU" dirty="0" err="1"/>
              <a:t>segédeinek</a:t>
            </a:r>
            <a:r>
              <a:rPr lang="hu-HU" dirty="0"/>
              <a:t> az anyanyelve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1321196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 smtClean="0">
                <a:solidFill>
                  <a:srgbClr val="6A3A20"/>
                </a:solidFill>
              </a:rPr>
              <a:t>10.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29" y="2708920"/>
            <a:ext cx="2946427" cy="19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1804" y="431800"/>
            <a:ext cx="10348139" cy="692944"/>
          </a:xfrm>
        </p:spPr>
        <p:txBody>
          <a:bodyPr/>
          <a:lstStyle/>
          <a:p>
            <a:r>
              <a:rPr lang="hu-HU" dirty="0" smtClean="0"/>
              <a:t>A képek forrásai: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21804" y="1340768"/>
            <a:ext cx="10348139" cy="4729832"/>
          </a:xfrm>
        </p:spPr>
        <p:txBody>
          <a:bodyPr>
            <a:normAutofit fontScale="62500" lnSpcReduction="20000"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mariaesmarta.ro/nu72/gyerekoldal.html</a:t>
            </a:r>
            <a:r>
              <a:rPr lang="hu-HU" dirty="0" smtClean="0"/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ut</a:t>
            </a:r>
            <a:r>
              <a:rPr lang="hu-HU" sz="2000" dirty="0" smtClean="0"/>
              <a:t>. megt.: 2023. 06. 27.)</a:t>
            </a:r>
          </a:p>
          <a:p>
            <a:r>
              <a:rPr lang="hu-HU" dirty="0">
                <a:hlinkClick r:id="rId3"/>
              </a:rPr>
              <a:t>https://mersz.hu/blog/category/dolgozat</a:t>
            </a:r>
            <a:r>
              <a:rPr lang="hu-HU" dirty="0" smtClean="0">
                <a:hlinkClick r:id="rId3"/>
              </a:rPr>
              <a:t>/</a:t>
            </a:r>
            <a:r>
              <a:rPr lang="hu-HU" dirty="0" smtClean="0"/>
              <a:t> </a:t>
            </a:r>
            <a:r>
              <a:rPr lang="hu-HU" sz="2000" dirty="0">
                <a:solidFill>
                  <a:srgbClr val="6A3A20"/>
                </a:solidFill>
              </a:rPr>
              <a:t>(</a:t>
            </a:r>
            <a:r>
              <a:rPr lang="hu-HU" sz="2000" dirty="0" err="1">
                <a:solidFill>
                  <a:srgbClr val="6A3A20"/>
                </a:solidFill>
              </a:rPr>
              <a:t>ut</a:t>
            </a:r>
            <a:r>
              <a:rPr lang="hu-HU" sz="2000" dirty="0">
                <a:solidFill>
                  <a:srgbClr val="6A3A20"/>
                </a:solidFill>
              </a:rPr>
              <a:t>. megt.: 2023. 06. 27</a:t>
            </a:r>
            <a:r>
              <a:rPr lang="hu-HU" sz="2000" dirty="0" smtClean="0">
                <a:solidFill>
                  <a:srgbClr val="6A3A20"/>
                </a:solidFill>
              </a:rPr>
              <a:t>.)</a:t>
            </a:r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www.supercoloring.com/hu/kifestok/kigyo-2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hang.hu/publicisztika/nagypenteki-kep-husveti-tekintet-115482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6"/>
              </a:rPr>
              <a:t>https://betorim.hu/2018/03/22/heti-szakasz-marcius-24-en-cav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r>
              <a:rPr lang="hu-HU" dirty="0">
                <a:hlinkClick r:id="rId7"/>
              </a:rPr>
              <a:t>https://</a:t>
            </a:r>
            <a:r>
              <a:rPr lang="hu-HU" dirty="0" smtClean="0">
                <a:hlinkClick r:id="rId7"/>
              </a:rPr>
              <a:t>hmn.wiki/hu/Chaff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8"/>
              </a:rPr>
              <a:t>https://papasmamasmagazin.hu/lelekmorzsak/nem-vagy-lusta</a:t>
            </a:r>
            <a:r>
              <a:rPr lang="hu-HU" dirty="0" smtClean="0">
                <a:hlinkClick r:id="rId8"/>
              </a:rPr>
              <a:t>/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9"/>
              </a:rPr>
              <a:t>https://pixabay.com/hu/illustrations/l%C3%A1bnyom-l%C3%A1bnyomok-l%C3%A1b-fekete-220254</a:t>
            </a:r>
            <a:r>
              <a:rPr lang="hu-HU" dirty="0" smtClean="0">
                <a:hlinkClick r:id="rId9"/>
              </a:rPr>
              <a:t>/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10"/>
              </a:rPr>
              <a:t>https://</a:t>
            </a:r>
            <a:r>
              <a:rPr lang="hu-HU" dirty="0" smtClean="0">
                <a:hlinkClick r:id="rId10"/>
              </a:rPr>
              <a:t>hu.wikipedia.org/wiki/D%C3%A1vid_zsid%C3%B3_kir%C3%A1ly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11"/>
              </a:rPr>
              <a:t>https://bzsh.hu/2016/04/22/ma-este-bekoszont-peszach-unnepe</a:t>
            </a:r>
            <a:r>
              <a:rPr lang="hu-HU" dirty="0" smtClean="0">
                <a:hlinkClick r:id="rId11"/>
              </a:rPr>
              <a:t>/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12"/>
              </a:rPr>
              <a:t>https://www.molnarfaiskola.hu/hu/gyumolcsfak/eheto-termesu-cserjek/fugefa</a:t>
            </a:r>
            <a:r>
              <a:rPr lang="hu-HU" dirty="0" smtClean="0">
                <a:hlinkClick r:id="rId12"/>
              </a:rPr>
              <a:t>/</a:t>
            </a:r>
            <a:r>
              <a:rPr lang="hu-HU" dirty="0" smtClean="0"/>
              <a:t> </a:t>
            </a:r>
          </a:p>
          <a:p>
            <a:r>
              <a:rPr lang="hu-HU" dirty="0">
                <a:hlinkClick r:id="rId13"/>
              </a:rPr>
              <a:t>https://</a:t>
            </a:r>
            <a:r>
              <a:rPr lang="hu-HU" dirty="0" smtClean="0">
                <a:hlinkClick r:id="rId13"/>
              </a:rPr>
              <a:t>szallas.hu/programok/vizsolyi-biblia-latogatokozpont-vizsoly-p3079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endParaRPr lang="hu-HU" dirty="0"/>
          </a:p>
          <a:p>
            <a:endParaRPr lang="hu-HU" sz="20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696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332656"/>
            <a:ext cx="9252945" cy="6168630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341884" y="2420888"/>
            <a:ext cx="9252945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dirty="0" smtClean="0"/>
              <a:t>Köszönöm a figyelmet!</a:t>
            </a:r>
            <a:endParaRPr lang="hu-HU" sz="7200" dirty="0"/>
          </a:p>
        </p:txBody>
      </p:sp>
      <p:sp>
        <p:nvSpPr>
          <p:cNvPr id="9" name="Téglalap 8"/>
          <p:cNvSpPr/>
          <p:nvPr/>
        </p:nvSpPr>
        <p:spPr>
          <a:xfrm>
            <a:off x="6929032" y="6039621"/>
            <a:ext cx="3679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chemeClr val="bg2"/>
                </a:solidFill>
              </a:rPr>
              <a:t>Zólyomi-Katona Theodóra</a:t>
            </a:r>
            <a:endParaRPr lang="hu-H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1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627829" y="864071"/>
            <a:ext cx="5040560" cy="5256584"/>
          </a:xfrm>
        </p:spPr>
        <p:txBody>
          <a:bodyPr rtlCol="0">
            <a:noAutofit/>
          </a:bodyPr>
          <a:lstStyle/>
          <a:p>
            <a:r>
              <a:rPr lang="hu" sz="4000" dirty="0"/>
              <a:t>- </a:t>
            </a:r>
            <a:r>
              <a:rPr lang="hu" sz="4000" dirty="0" smtClean="0"/>
              <a:t>Budapest</a:t>
            </a:r>
            <a:r>
              <a:rPr lang="hu" sz="4000" dirty="0" smtClean="0"/>
              <a:t/>
            </a:r>
            <a:br>
              <a:rPr lang="hu" sz="4000" dirty="0" smtClean="0"/>
            </a:br>
            <a:r>
              <a:rPr lang="hu" sz="4000" dirty="0" smtClean="0"/>
              <a:t>- </a:t>
            </a:r>
            <a:r>
              <a:rPr lang="hu" sz="4000" dirty="0" smtClean="0"/>
              <a:t>Békés vármegye</a:t>
            </a:r>
            <a:r>
              <a:rPr lang="hu" sz="4000" dirty="0" smtClean="0"/>
              <a:t/>
            </a:r>
            <a:br>
              <a:rPr lang="hu" sz="4000" dirty="0" smtClean="0"/>
            </a:br>
            <a:r>
              <a:rPr lang="hu" sz="4000" dirty="0" smtClean="0"/>
              <a:t>- </a:t>
            </a:r>
            <a:r>
              <a:rPr lang="hu" sz="4000" dirty="0" smtClean="0"/>
              <a:t>Csongrád-Csanád</a:t>
            </a:r>
            <a:r>
              <a:rPr lang="hu" sz="4000" dirty="0" smtClean="0"/>
              <a:t/>
            </a:r>
            <a:br>
              <a:rPr lang="hu" sz="4000" dirty="0" smtClean="0"/>
            </a:br>
            <a:r>
              <a:rPr lang="hu" sz="4000" dirty="0" smtClean="0"/>
              <a:t/>
            </a:r>
            <a:br>
              <a:rPr lang="hu" sz="4000" dirty="0" smtClean="0"/>
            </a:br>
            <a:r>
              <a:rPr lang="hu" sz="4000" dirty="0"/>
              <a:t/>
            </a:r>
            <a:br>
              <a:rPr lang="hu" sz="4000" dirty="0"/>
            </a:br>
            <a:r>
              <a:rPr lang="hu" sz="4000" dirty="0" smtClean="0"/>
              <a:t>összesen 30 </a:t>
            </a:r>
            <a:r>
              <a:rPr lang="hu" sz="4000" dirty="0" smtClean="0"/>
              <a:t>település</a:t>
            </a:r>
            <a:br>
              <a:rPr lang="hu" sz="4000" dirty="0" smtClean="0"/>
            </a:br>
            <a:r>
              <a:rPr lang="hu" sz="4000" dirty="0" smtClean="0"/>
              <a:t> </a:t>
            </a:r>
            <a:endParaRPr lang="hu" sz="4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364" y="620688"/>
            <a:ext cx="5743351" cy="57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670476" y="764704"/>
            <a:ext cx="4425458" cy="692944"/>
          </a:xfrm>
        </p:spPr>
        <p:txBody>
          <a:bodyPr/>
          <a:lstStyle/>
          <a:p>
            <a:r>
              <a:rPr lang="hu-HU" dirty="0" smtClean="0"/>
              <a:t>Résztvevők: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598468" y="2060848"/>
            <a:ext cx="4485924" cy="396634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egyházi és állami</a:t>
            </a:r>
          </a:p>
          <a:p>
            <a:r>
              <a:rPr lang="hu-HU" sz="2800" dirty="0" smtClean="0"/>
              <a:t>általános és középiskolák tanulói</a:t>
            </a:r>
          </a:p>
          <a:p>
            <a:endParaRPr lang="hu-HU" sz="2800" dirty="0" smtClean="0"/>
          </a:p>
          <a:p>
            <a:r>
              <a:rPr lang="hu-HU" sz="2800" dirty="0" smtClean="0"/>
              <a:t>életkoruk: 10-20 év</a:t>
            </a:r>
            <a:endParaRPr lang="hu-HU" sz="28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828" y="3778879"/>
            <a:ext cx="3611909" cy="227180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55617" y="191683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10 feladatlap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3 </a:t>
            </a:r>
            <a:r>
              <a:rPr lang="hu-HU" sz="2800" dirty="0" smtClean="0"/>
              <a:t>feladat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kb. 3000 kitöltő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8200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484" y="4354354"/>
            <a:ext cx="1920708" cy="21048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a kígyó </a:t>
            </a:r>
            <a:r>
              <a:rPr lang="hu-HU" sz="4000" dirty="0" smtClean="0"/>
              <a:t>ravaszabb </a:t>
            </a:r>
            <a:r>
              <a:rPr lang="hu-HU" sz="2000" dirty="0" smtClean="0"/>
              <a:t>(</a:t>
            </a:r>
            <a:r>
              <a:rPr lang="hu-HU" sz="2000" dirty="0" err="1" smtClean="0"/>
              <a:t>Ter</a:t>
            </a:r>
            <a:r>
              <a:rPr lang="hu-HU" sz="2000" dirty="0" smtClean="0"/>
              <a:t> </a:t>
            </a:r>
            <a:r>
              <a:rPr lang="hu-HU" sz="2000" dirty="0"/>
              <a:t>3,1-13 • A </a:t>
            </a:r>
            <a:r>
              <a:rPr lang="hu-HU" sz="2000" dirty="0" smtClean="0"/>
              <a:t>bűnbeesés)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65821" y="1988840"/>
            <a:ext cx="5227018" cy="4081760"/>
          </a:xfrm>
        </p:spPr>
        <p:txBody>
          <a:bodyPr/>
          <a:lstStyle/>
          <a:p>
            <a:r>
              <a:rPr lang="hu-HU" dirty="0"/>
              <a:t>a csúszómászó rosszabb indulatú volt</a:t>
            </a:r>
          </a:p>
          <a:p>
            <a:r>
              <a:rPr lang="hu-HU" dirty="0"/>
              <a:t>a tekergő állat rafinált</a:t>
            </a:r>
          </a:p>
          <a:p>
            <a:r>
              <a:rPr lang="hu-HU" dirty="0"/>
              <a:t>a kobra alattomos</a:t>
            </a:r>
          </a:p>
          <a:p>
            <a:r>
              <a:rPr lang="hu-HU" dirty="0" smtClean="0"/>
              <a:t>huncut </a:t>
            </a:r>
            <a:r>
              <a:rPr lang="hu-HU" dirty="0"/>
              <a:t>hüllő</a:t>
            </a:r>
          </a:p>
          <a:p>
            <a:r>
              <a:rPr lang="hu-HU" dirty="0" smtClean="0"/>
              <a:t>nagyon </a:t>
            </a:r>
            <a:r>
              <a:rPr lang="hu-HU" dirty="0"/>
              <a:t>furfangos az agya a rossz tettek elvégzésében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26460" y="1988840"/>
            <a:ext cx="5040560" cy="4081760"/>
          </a:xfrm>
        </p:spPr>
        <p:txBody>
          <a:bodyPr/>
          <a:lstStyle/>
          <a:p>
            <a:r>
              <a:rPr lang="hu-HU" dirty="0"/>
              <a:t>a rosszak mindig okosabbak</a:t>
            </a:r>
          </a:p>
          <a:p>
            <a:r>
              <a:rPr lang="hu-HU" dirty="0" smtClean="0"/>
              <a:t>sunyi</a:t>
            </a:r>
            <a:r>
              <a:rPr lang="hu-HU" dirty="0"/>
              <a:t>, nem szabad hinni neki</a:t>
            </a:r>
          </a:p>
          <a:p>
            <a:r>
              <a:rPr lang="hu-HU" dirty="0"/>
              <a:t>naivitás kihasználója</a:t>
            </a:r>
          </a:p>
          <a:p>
            <a:r>
              <a:rPr lang="hu-HU" dirty="0"/>
              <a:t>a csúszómászó felülkerekedik a szituáción</a:t>
            </a:r>
          </a:p>
          <a:p>
            <a:r>
              <a:rPr lang="hu-HU" dirty="0" smtClean="0"/>
              <a:t>a </a:t>
            </a:r>
            <a:r>
              <a:rPr lang="hu-HU" dirty="0" smtClean="0"/>
              <a:t>kígyó egy </a:t>
            </a:r>
            <a:r>
              <a:rPr lang="hu-HU" dirty="0"/>
              <a:t>lépéssel előtte </a:t>
            </a:r>
            <a:r>
              <a:rPr lang="hu-HU" dirty="0" smtClean="0"/>
              <a:t>jár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2799" y="431800"/>
            <a:ext cx="879085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1.</a:t>
            </a:r>
            <a:endParaRPr lang="hu-HU" sz="8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772" y="5039626"/>
            <a:ext cx="1532807" cy="13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 lehorgasztotta </a:t>
            </a:r>
            <a:r>
              <a:rPr lang="hu-HU" sz="4000" dirty="0" smtClean="0"/>
              <a:t>fejét </a:t>
            </a:r>
            <a:r>
              <a:rPr lang="hu-HU" sz="2000" dirty="0"/>
              <a:t>(</a:t>
            </a:r>
            <a:r>
              <a:rPr lang="hu-HU" sz="2000" dirty="0" err="1"/>
              <a:t>Ter</a:t>
            </a:r>
            <a:r>
              <a:rPr lang="hu-HU" sz="2000" dirty="0"/>
              <a:t> 4,1-16 • </a:t>
            </a:r>
            <a:r>
              <a:rPr lang="hu-HU" sz="2000" dirty="0" err="1"/>
              <a:t>Kain</a:t>
            </a:r>
            <a:r>
              <a:rPr lang="hu-HU" sz="2000" dirty="0"/>
              <a:t> és </a:t>
            </a:r>
            <a:r>
              <a:rPr lang="hu-HU" sz="2000" dirty="0" smtClean="0"/>
              <a:t>Ábel)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3491" y="2174280"/>
            <a:ext cx="4146899" cy="3896320"/>
          </a:xfrm>
        </p:spPr>
        <p:txBody>
          <a:bodyPr>
            <a:normAutofit/>
          </a:bodyPr>
          <a:lstStyle/>
          <a:p>
            <a:r>
              <a:rPr lang="hu-HU" dirty="0"/>
              <a:t>levágta a fejét</a:t>
            </a:r>
          </a:p>
          <a:p>
            <a:r>
              <a:rPr lang="hu-HU" dirty="0"/>
              <a:t>nagyon mérges lett és levágatta a fejét</a:t>
            </a:r>
          </a:p>
          <a:p>
            <a:r>
              <a:rPr lang="hu-HU" dirty="0"/>
              <a:t>lehajlította a fejét</a:t>
            </a:r>
          </a:p>
          <a:p>
            <a:r>
              <a:rPr lang="hu-HU" dirty="0"/>
              <a:t>lebólintotta</a:t>
            </a:r>
          </a:p>
          <a:p>
            <a:r>
              <a:rPr lang="hu-HU" dirty="0"/>
              <a:t>lehajtotta </a:t>
            </a:r>
            <a:r>
              <a:rPr lang="hu-HU" dirty="0" smtClean="0"/>
              <a:t>a buráját</a:t>
            </a: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18148" y="2174280"/>
            <a:ext cx="3600400" cy="3126928"/>
          </a:xfrm>
        </p:spPr>
        <p:txBody>
          <a:bodyPr>
            <a:normAutofit/>
          </a:bodyPr>
          <a:lstStyle/>
          <a:p>
            <a:r>
              <a:rPr lang="hu-HU" dirty="0"/>
              <a:t>leordítja, kioktatja</a:t>
            </a:r>
          </a:p>
          <a:p>
            <a:r>
              <a:rPr lang="hu-HU" dirty="0"/>
              <a:t>lekiabálta</a:t>
            </a:r>
          </a:p>
          <a:p>
            <a:r>
              <a:rPr lang="hu-HU" dirty="0" smtClean="0"/>
              <a:t>orrával </a:t>
            </a:r>
            <a:r>
              <a:rPr lang="hu-HU" dirty="0" err="1"/>
              <a:t>törtölte</a:t>
            </a:r>
            <a:r>
              <a:rPr lang="hu-HU" dirty="0"/>
              <a:t> a padlót, úgy elszomorodott</a:t>
            </a:r>
          </a:p>
          <a:p>
            <a:r>
              <a:rPr lang="hu-HU" dirty="0"/>
              <a:t>lehajtotta fejét negatív érzelmek </a:t>
            </a:r>
            <a:r>
              <a:rPr lang="hu-HU" dirty="0" smtClean="0"/>
              <a:t>hatására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491" y="479961"/>
            <a:ext cx="944489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 smtClean="0">
                <a:solidFill>
                  <a:srgbClr val="6A3A20"/>
                </a:solidFill>
              </a:rPr>
              <a:t>2.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2564011"/>
            <a:ext cx="4213277" cy="33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 </a:t>
            </a:r>
            <a:r>
              <a:rPr lang="hu-HU" sz="4000" dirty="0" smtClean="0"/>
              <a:t>az Úr </a:t>
            </a:r>
            <a:r>
              <a:rPr lang="hu-HU" sz="4000" dirty="0"/>
              <a:t>jelet tett </a:t>
            </a:r>
            <a:r>
              <a:rPr lang="hu-HU" sz="4000" dirty="0" err="1"/>
              <a:t>Kainra</a:t>
            </a:r>
            <a:r>
              <a:rPr lang="hu-HU" sz="4000" dirty="0"/>
              <a:t> </a:t>
            </a:r>
            <a:r>
              <a:rPr lang="hu-HU" sz="2000" dirty="0"/>
              <a:t>(</a:t>
            </a:r>
            <a:r>
              <a:rPr lang="hu-HU" sz="2000" dirty="0" err="1"/>
              <a:t>Ter</a:t>
            </a:r>
            <a:r>
              <a:rPr lang="hu-HU" sz="2000" dirty="0"/>
              <a:t> 4,1-16 • </a:t>
            </a:r>
            <a:r>
              <a:rPr lang="hu-HU" sz="2000" dirty="0" err="1"/>
              <a:t>Kain</a:t>
            </a:r>
            <a:r>
              <a:rPr lang="hu-HU" sz="2000" dirty="0"/>
              <a:t> és </a:t>
            </a:r>
            <a:r>
              <a:rPr lang="hu-HU" sz="2000" dirty="0" smtClean="0"/>
              <a:t>Ábel)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3812" y="2070827"/>
            <a:ext cx="4218907" cy="4009752"/>
          </a:xfrm>
        </p:spPr>
        <p:txBody>
          <a:bodyPr>
            <a:normAutofit/>
          </a:bodyPr>
          <a:lstStyle/>
          <a:p>
            <a:r>
              <a:rPr lang="hu-HU" dirty="0"/>
              <a:t>fordított keresztet</a:t>
            </a:r>
          </a:p>
          <a:p>
            <a:r>
              <a:rPr lang="hu-HU" dirty="0"/>
              <a:t>szépségjegyet kapott</a:t>
            </a:r>
          </a:p>
          <a:p>
            <a:r>
              <a:rPr lang="hu-HU" dirty="0"/>
              <a:t>átkot szórt rá</a:t>
            </a:r>
          </a:p>
          <a:p>
            <a:r>
              <a:rPr lang="hu-HU" dirty="0"/>
              <a:t>megáldotta</a:t>
            </a:r>
          </a:p>
          <a:p>
            <a:r>
              <a:rPr lang="hu-HU" dirty="0" smtClean="0"/>
              <a:t>megkeresztelte</a:t>
            </a:r>
            <a:endParaRPr lang="hu-HU" dirty="0"/>
          </a:p>
          <a:p>
            <a:r>
              <a:rPr lang="hu-HU" dirty="0" smtClean="0"/>
              <a:t>büntetést </a:t>
            </a:r>
            <a:r>
              <a:rPr lang="hu-HU" dirty="0"/>
              <a:t>adott </a:t>
            </a:r>
            <a:r>
              <a:rPr lang="hu-HU" dirty="0" smtClean="0"/>
              <a:t>neki</a:t>
            </a:r>
          </a:p>
          <a:p>
            <a:r>
              <a:rPr lang="hu-HU" dirty="0"/>
              <a:t>megszentelte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678588" y="2060848"/>
            <a:ext cx="4032448" cy="4009752"/>
          </a:xfrm>
        </p:spPr>
        <p:txBody>
          <a:bodyPr>
            <a:normAutofit/>
          </a:bodyPr>
          <a:lstStyle/>
          <a:p>
            <a:r>
              <a:rPr lang="hu-HU" dirty="0" smtClean="0"/>
              <a:t>megjegyezte </a:t>
            </a:r>
            <a:r>
              <a:rPr lang="hu-HU" dirty="0"/>
              <a:t>magának</a:t>
            </a:r>
          </a:p>
          <a:p>
            <a:r>
              <a:rPr lang="hu-HU" dirty="0"/>
              <a:t>egy jelzést rakott </a:t>
            </a:r>
            <a:r>
              <a:rPr lang="hu-HU" dirty="0" err="1" smtClean="0"/>
              <a:t>Kainra</a:t>
            </a:r>
            <a:endParaRPr lang="hu-HU" dirty="0"/>
          </a:p>
          <a:p>
            <a:r>
              <a:rPr lang="hu-HU" dirty="0"/>
              <a:t>új rangot adott neki, </a:t>
            </a:r>
            <a:r>
              <a:rPr lang="hu-HU" dirty="0" smtClean="0"/>
              <a:t>előléptette</a:t>
            </a:r>
          </a:p>
          <a:p>
            <a:r>
              <a:rPr lang="hu-HU" dirty="0" smtClean="0"/>
              <a:t>pajzsot </a:t>
            </a:r>
            <a:r>
              <a:rPr lang="hu-HU" dirty="0"/>
              <a:t>tett rá, hogy meg ne gyilkolják (</a:t>
            </a:r>
            <a:r>
              <a:rPr lang="hu-HU" dirty="0" err="1"/>
              <a:t>gamer</a:t>
            </a:r>
            <a:r>
              <a:rPr lang="hu-HU" dirty="0"/>
              <a:t>)</a:t>
            </a:r>
          </a:p>
          <a:p>
            <a:r>
              <a:rPr lang="hu-HU" dirty="0" err="1"/>
              <a:t>megszimbázta</a:t>
            </a:r>
            <a:r>
              <a:rPr lang="hu-HU" dirty="0"/>
              <a:t> (Oroszlánkirály)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49796" y="431800"/>
            <a:ext cx="944489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>
                <a:solidFill>
                  <a:srgbClr val="6A3A20"/>
                </a:solidFill>
              </a:rPr>
              <a:t>2.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22597" r="8281" b="4575"/>
          <a:stretch/>
        </p:blipFill>
        <p:spPr>
          <a:xfrm>
            <a:off x="3790156" y="3203794"/>
            <a:ext cx="3744416" cy="28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/>
              <a:t>mutasd be </a:t>
            </a:r>
            <a:r>
              <a:rPr lang="hu-HU" sz="4000" dirty="0" smtClean="0"/>
              <a:t>égőáldozatul </a:t>
            </a:r>
            <a:r>
              <a:rPr lang="hu-HU" sz="2000" dirty="0"/>
              <a:t>(</a:t>
            </a:r>
            <a:r>
              <a:rPr lang="hu-HU" sz="2000" dirty="0" err="1"/>
              <a:t>Ter</a:t>
            </a:r>
            <a:r>
              <a:rPr lang="hu-HU" sz="2000" dirty="0"/>
              <a:t> 22, 1-18 • Izsák feláldozása)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7789" y="1803400"/>
            <a:ext cx="3960440" cy="4267200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kannibál</a:t>
            </a:r>
          </a:p>
          <a:p>
            <a:r>
              <a:rPr lang="nn-NO" dirty="0" smtClean="0"/>
              <a:t>öld </a:t>
            </a:r>
            <a:r>
              <a:rPr lang="nn-NO" dirty="0"/>
              <a:t>meg, rakd a tűzbe</a:t>
            </a:r>
          </a:p>
          <a:p>
            <a:r>
              <a:rPr lang="hu-HU" dirty="0" smtClean="0"/>
              <a:t>mutassa </a:t>
            </a:r>
            <a:r>
              <a:rPr lang="hu-HU" dirty="0"/>
              <a:t>be neki a </a:t>
            </a:r>
            <a:r>
              <a:rPr lang="hu-HU" dirty="0" smtClean="0"/>
              <a:t>lelkét</a:t>
            </a:r>
            <a:endParaRPr lang="hu-HU" dirty="0"/>
          </a:p>
          <a:p>
            <a:r>
              <a:rPr lang="hu-HU" dirty="0"/>
              <a:t>az égő halottat</a:t>
            </a:r>
          </a:p>
          <a:p>
            <a:r>
              <a:rPr lang="hu-HU" dirty="0"/>
              <a:t>tegye tűzre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806123" y="1955350"/>
            <a:ext cx="3708411" cy="3577704"/>
          </a:xfrm>
        </p:spPr>
        <p:txBody>
          <a:bodyPr>
            <a:normAutofit/>
          </a:bodyPr>
          <a:lstStyle/>
          <a:p>
            <a:r>
              <a:rPr lang="hu-HU" dirty="0" err="1"/>
              <a:t>tisztelkedj</a:t>
            </a:r>
            <a:r>
              <a:rPr lang="hu-HU" dirty="0"/>
              <a:t> </a:t>
            </a:r>
            <a:r>
              <a:rPr lang="hu-HU" dirty="0" smtClean="0"/>
              <a:t>Isten </a:t>
            </a:r>
            <a:r>
              <a:rPr lang="hu-HU" dirty="0"/>
              <a:t>előtt</a:t>
            </a:r>
          </a:p>
          <a:p>
            <a:r>
              <a:rPr lang="hu-HU" dirty="0" smtClean="0"/>
              <a:t>szemléltesd </a:t>
            </a:r>
            <a:r>
              <a:rPr lang="hu-HU" dirty="0"/>
              <a:t>tűzben, hogy megbízol bennem</a:t>
            </a:r>
          </a:p>
          <a:p>
            <a:r>
              <a:rPr lang="hu-HU" dirty="0" smtClean="0"/>
              <a:t>mutasson </a:t>
            </a:r>
            <a:r>
              <a:rPr lang="hu-HU" dirty="0"/>
              <a:t>be egy meggyulladt valamit, amit szeret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915635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>
                <a:solidFill>
                  <a:srgbClr val="6A3A20"/>
                </a:solidFill>
              </a:rPr>
              <a:t>3</a:t>
            </a:r>
            <a:r>
              <a:rPr lang="hu-HU" sz="8000" dirty="0" smtClean="0">
                <a:solidFill>
                  <a:srgbClr val="6A3A20"/>
                </a:solidFill>
              </a:rPr>
              <a:t>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0470" t="4711" r="16925" b="4711"/>
          <a:stretch/>
        </p:blipFill>
        <p:spPr>
          <a:xfrm>
            <a:off x="4167963" y="2232034"/>
            <a:ext cx="3082496" cy="30243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898" y="471866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Ne </a:t>
            </a:r>
            <a:r>
              <a:rPr lang="hu-HU" sz="4000" dirty="0"/>
              <a:t>törj </a:t>
            </a:r>
            <a:r>
              <a:rPr lang="hu-HU" sz="4000" dirty="0" smtClean="0"/>
              <a:t>házasságot! </a:t>
            </a:r>
            <a:r>
              <a:rPr lang="hu-HU" sz="2000" dirty="0" smtClean="0"/>
              <a:t>(</a:t>
            </a:r>
            <a:r>
              <a:rPr lang="hu-HU" sz="2000" dirty="0" err="1" smtClean="0"/>
              <a:t>Kiv</a:t>
            </a:r>
            <a:r>
              <a:rPr lang="hu-HU" sz="2000" dirty="0" smtClean="0"/>
              <a:t> </a:t>
            </a:r>
            <a:r>
              <a:rPr lang="hu-HU" sz="2000" dirty="0"/>
              <a:t>20,1-17 • </a:t>
            </a:r>
            <a:r>
              <a:rPr lang="hu-HU" sz="2000" dirty="0" smtClean="0"/>
              <a:t>Tízparancsolat)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65821" y="1988840"/>
            <a:ext cx="4599130" cy="408176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ne válj el, ha már </a:t>
            </a:r>
            <a:r>
              <a:rPr lang="hu-HU" dirty="0" smtClean="0"/>
              <a:t>megházasodtál!</a:t>
            </a:r>
            <a:endParaRPr lang="hu-HU" dirty="0"/>
          </a:p>
          <a:p>
            <a:r>
              <a:rPr lang="hu-HU" dirty="0"/>
              <a:t>ne </a:t>
            </a:r>
            <a:r>
              <a:rPr lang="hu-HU" dirty="0" err="1"/>
              <a:t>csalld</a:t>
            </a:r>
            <a:r>
              <a:rPr lang="hu-HU" dirty="0"/>
              <a:t> meg a </a:t>
            </a:r>
            <a:r>
              <a:rPr lang="hu-HU" dirty="0" err="1"/>
              <a:t>szerettődett</a:t>
            </a:r>
            <a:r>
              <a:rPr lang="hu-HU" dirty="0"/>
              <a:t> (sic!)</a:t>
            </a:r>
          </a:p>
          <a:p>
            <a:r>
              <a:rPr lang="hu-HU" dirty="0"/>
              <a:t>ne kívánj olyat, aki meg van </a:t>
            </a:r>
            <a:r>
              <a:rPr lang="hu-HU" dirty="0" smtClean="0"/>
              <a:t>házasodva!</a:t>
            </a:r>
            <a:endParaRPr lang="hu-HU" dirty="0"/>
          </a:p>
          <a:p>
            <a:r>
              <a:rPr lang="hu-HU" dirty="0"/>
              <a:t>ne lépj </a:t>
            </a:r>
            <a:r>
              <a:rPr lang="hu-HU" dirty="0" smtClean="0"/>
              <a:t>félre!</a:t>
            </a:r>
            <a:endParaRPr lang="hu-HU" dirty="0"/>
          </a:p>
          <a:p>
            <a:r>
              <a:rPr lang="hu-HU" dirty="0"/>
              <a:t>ne tarts szeretőt!</a:t>
            </a:r>
          </a:p>
          <a:p>
            <a:r>
              <a:rPr lang="hu-HU" dirty="0" smtClean="0"/>
              <a:t>a </a:t>
            </a:r>
            <a:r>
              <a:rPr lang="hu-HU" dirty="0"/>
              <a:t>megesküvést ne tedd </a:t>
            </a:r>
            <a:r>
              <a:rPr lang="hu-HU" dirty="0" smtClean="0"/>
              <a:t>tönkre!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5950396" y="2762250"/>
            <a:ext cx="4839386" cy="349379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légy hűséges választott </a:t>
            </a:r>
            <a:r>
              <a:rPr lang="hu-HU" dirty="0" smtClean="0"/>
              <a:t>szerelmedhez!</a:t>
            </a:r>
            <a:endParaRPr lang="hu-HU" dirty="0"/>
          </a:p>
          <a:p>
            <a:r>
              <a:rPr lang="hu-HU" dirty="0" smtClean="0"/>
              <a:t>ne </a:t>
            </a:r>
            <a:r>
              <a:rPr lang="hu-HU" dirty="0"/>
              <a:t>szólj bele egy másik ember </a:t>
            </a:r>
            <a:r>
              <a:rPr lang="hu-HU" dirty="0" smtClean="0"/>
              <a:t>párkapcsolatába!</a:t>
            </a:r>
            <a:endParaRPr lang="hu-HU" dirty="0"/>
          </a:p>
          <a:p>
            <a:r>
              <a:rPr lang="hu-HU" dirty="0"/>
              <a:t>aki </a:t>
            </a:r>
            <a:r>
              <a:rPr lang="hu-HU" dirty="0" err="1"/>
              <a:t>összeházasodott</a:t>
            </a:r>
            <a:r>
              <a:rPr lang="hu-HU" dirty="0"/>
              <a:t>, legyen </a:t>
            </a:r>
            <a:r>
              <a:rPr lang="hu-HU" dirty="0" smtClean="0"/>
              <a:t>hűséges!</a:t>
            </a:r>
            <a:endParaRPr lang="hu-HU" dirty="0"/>
          </a:p>
          <a:p>
            <a:r>
              <a:rPr lang="hu-HU" dirty="0"/>
              <a:t>ne bántsd a </a:t>
            </a:r>
            <a:r>
              <a:rPr lang="hu-HU" dirty="0" smtClean="0"/>
              <a:t>házasokat!</a:t>
            </a:r>
            <a:endParaRPr lang="hu-HU" dirty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992579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>
                <a:solidFill>
                  <a:srgbClr val="6A3A20"/>
                </a:solidFill>
              </a:rPr>
              <a:t>4</a:t>
            </a:r>
            <a:r>
              <a:rPr lang="hu-HU" sz="8000" dirty="0" smtClean="0">
                <a:solidFill>
                  <a:srgbClr val="6A3A20"/>
                </a:solidFill>
              </a:rPr>
              <a:t>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828" y="438150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3674827"/>
            <a:ext cx="3888432" cy="258662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/>
              <a:t>pelyvához </a:t>
            </a:r>
            <a:r>
              <a:rPr lang="hu-HU" sz="4000" dirty="0" smtClean="0"/>
              <a:t>hasonlók </a:t>
            </a:r>
            <a:r>
              <a:rPr lang="hu-HU" sz="2000" dirty="0" smtClean="0"/>
              <a:t>(Zsolt </a:t>
            </a:r>
            <a:r>
              <a:rPr lang="hu-HU" sz="2000" dirty="0"/>
              <a:t>1, 1-6 • Első zsoltár)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52371" y="2008981"/>
            <a:ext cx="2877745" cy="4267200"/>
          </a:xfrm>
        </p:spPr>
        <p:txBody>
          <a:bodyPr>
            <a:normAutofit/>
          </a:bodyPr>
          <a:lstStyle/>
          <a:p>
            <a:r>
              <a:rPr lang="hu-HU" dirty="0" smtClean="0"/>
              <a:t>gyengéd</a:t>
            </a:r>
            <a:endParaRPr lang="hu-HU" dirty="0"/>
          </a:p>
          <a:p>
            <a:r>
              <a:rPr lang="hu-HU" dirty="0"/>
              <a:t>puha</a:t>
            </a:r>
          </a:p>
          <a:p>
            <a:r>
              <a:rPr lang="hu-HU" dirty="0"/>
              <a:t>pihékhez </a:t>
            </a:r>
            <a:r>
              <a:rPr lang="hu-HU" dirty="0" smtClean="0"/>
              <a:t>hasonlóak</a:t>
            </a:r>
            <a:endParaRPr lang="hu-HU" dirty="0"/>
          </a:p>
          <a:p>
            <a:r>
              <a:rPr lang="hu-HU" dirty="0" smtClean="0"/>
              <a:t>ponyvához </a:t>
            </a:r>
            <a:r>
              <a:rPr lang="hu-HU" dirty="0"/>
              <a:t>hasonló, könnyű </a:t>
            </a:r>
            <a:r>
              <a:rPr lang="hu-HU" dirty="0" smtClean="0"/>
              <a:t>dolog</a:t>
            </a:r>
          </a:p>
          <a:p>
            <a:r>
              <a:rPr lang="hu-HU" dirty="0" smtClean="0"/>
              <a:t>szél által fújt falevél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429478" y="1373119"/>
            <a:ext cx="4341511" cy="4888336"/>
          </a:xfrm>
        </p:spPr>
        <p:txBody>
          <a:bodyPr>
            <a:normAutofit/>
          </a:bodyPr>
          <a:lstStyle/>
          <a:p>
            <a:r>
              <a:rPr lang="hu-HU" dirty="0" err="1"/>
              <a:t>úszni</a:t>
            </a:r>
            <a:r>
              <a:rPr lang="hu-HU" dirty="0"/>
              <a:t> is képtelen halhoz hasonlók</a:t>
            </a:r>
          </a:p>
          <a:p>
            <a:r>
              <a:rPr lang="hu-HU" dirty="0"/>
              <a:t>a </a:t>
            </a:r>
            <a:r>
              <a:rPr lang="hu-HU" dirty="0" smtClean="0"/>
              <a:t>hajléktalanokhoz hasonlók</a:t>
            </a:r>
            <a:endParaRPr lang="hu-HU" dirty="0"/>
          </a:p>
          <a:p>
            <a:r>
              <a:rPr lang="hu-HU" dirty="0" smtClean="0"/>
              <a:t>mindenben </a:t>
            </a:r>
            <a:r>
              <a:rPr lang="hu-HU" dirty="0"/>
              <a:t>a jót látják</a:t>
            </a:r>
          </a:p>
          <a:p>
            <a:r>
              <a:rPr lang="hu-HU" dirty="0"/>
              <a:t>ahhoz a számomra ismeretlen szóhoz </a:t>
            </a:r>
            <a:r>
              <a:rPr lang="hu-HU" dirty="0" err="1"/>
              <a:t>szimilaritást</a:t>
            </a:r>
            <a:r>
              <a:rPr lang="hu-HU" dirty="0"/>
              <a:t> tükröz</a:t>
            </a:r>
          </a:p>
          <a:p>
            <a:r>
              <a:rPr lang="hu-HU" dirty="0" smtClean="0"/>
              <a:t>puhány</a:t>
            </a:r>
            <a:r>
              <a:rPr lang="hu-HU" dirty="0"/>
              <a:t>, nehezen veszi a fáradságot, hogy elmenjen misére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77788" y="431800"/>
            <a:ext cx="934871" cy="132343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hu-HU" sz="8000" dirty="0" smtClean="0">
                <a:solidFill>
                  <a:srgbClr val="6A3A20"/>
                </a:solidFill>
              </a:rPr>
              <a:t>5.</a:t>
            </a:r>
            <a:endParaRPr lang="hu-HU" sz="8000" dirty="0">
              <a:solidFill>
                <a:srgbClr val="6A3A2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00" y="1373119"/>
            <a:ext cx="2858649" cy="21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szikus könyve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-té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Klasszikus könyv iskolai bemutató (szélesvásznú)</Template>
  <TotalTime>30753</TotalTime>
  <Words>681</Words>
  <Application>Microsoft Office PowerPoint</Application>
  <PresentationFormat>Egyéni</PresentationFormat>
  <Paragraphs>168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Constantia</vt:lpstr>
      <vt:lpstr>Garamond</vt:lpstr>
      <vt:lpstr>Wingdings</vt:lpstr>
      <vt:lpstr>Klasszikus könyvek 16x9</vt:lpstr>
      <vt:lpstr>„Érted, amit olvasol?”</vt:lpstr>
      <vt:lpstr>- Budapest - Békés vármegye - Csongrád-Csanád   összesen 30 település  </vt:lpstr>
      <vt:lpstr>Résztvevők:</vt:lpstr>
      <vt:lpstr>a kígyó ravaszabb (Ter 3,1-13 • A bűnbeesés)</vt:lpstr>
      <vt:lpstr> lehorgasztotta fejét (Ter 4,1-16 • Kain és Ábel)</vt:lpstr>
      <vt:lpstr> az Úr jelet tett Kainra (Ter 4,1-16 • Kain és Ábel)</vt:lpstr>
      <vt:lpstr>mutasd be égőáldozatul (Ter 22, 1-18 • Izsák feláldozása)</vt:lpstr>
      <vt:lpstr>Ne törj házasságot! (Kiv 20,1-17 • Tízparancsolat)</vt:lpstr>
      <vt:lpstr>pelyvához hasonlók (Zsolt 1, 1-6 • Első zsoltár)</vt:lpstr>
      <vt:lpstr>neki adja atyjának, Dávidnak trónját (Lk 1,26-34 • Angyali üdvözlet)</vt:lpstr>
      <vt:lpstr>a húsvét ünnepére (Lk 2,41-52 • A 12 éves Jézus a templomban)</vt:lpstr>
      <vt:lpstr>megaláztatik (Lk 14,7-14 • Fő helyek)</vt:lpstr>
      <vt:lpstr>gondoljatok a fügefára (Lk 21,29-38 • Fügefa példája)</vt:lpstr>
      <vt:lpstr>angyalok nyelvén (1 Kor 13,1-13 • Szeretethimnusz)</vt:lpstr>
      <vt:lpstr>A képek forrásai: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„Érted, amit olvasol?”</dc:title>
  <dc:creator>Theodóra Zólyomi-Katona</dc:creator>
  <cp:lastModifiedBy>Theodóra Zólyomi-Katona</cp:lastModifiedBy>
  <cp:revision>156</cp:revision>
  <dcterms:created xsi:type="dcterms:W3CDTF">2023-06-06T14:31:26Z</dcterms:created>
  <dcterms:modified xsi:type="dcterms:W3CDTF">2023-06-27T23:55:46Z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